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9" r:id="rId10"/>
    <p:sldId id="271" r:id="rId11"/>
    <p:sldId id="270" r:id="rId12"/>
    <p:sldId id="272" r:id="rId13"/>
    <p:sldId id="274" r:id="rId14"/>
    <p:sldId id="273" r:id="rId15"/>
    <p:sldId id="263" r:id="rId16"/>
    <p:sldId id="275" r:id="rId17"/>
    <p:sldId id="276" r:id="rId18"/>
    <p:sldId id="281" r:id="rId19"/>
    <p:sldId id="277" r:id="rId20"/>
    <p:sldId id="278" r:id="rId21"/>
    <p:sldId id="282" r:id="rId22"/>
    <p:sldId id="280" r:id="rId23"/>
    <p:sldId id="279" r:id="rId24"/>
    <p:sldId id="283" r:id="rId25"/>
    <p:sldId id="264" r:id="rId26"/>
    <p:sldId id="265" r:id="rId27"/>
    <p:sldId id="267" r:id="rId28"/>
    <p:sldId id="266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7" autoAdjust="0"/>
    <p:restoredTop sz="94660"/>
  </p:normalViewPr>
  <p:slideViewPr>
    <p:cSldViewPr snapToGrid="0">
      <p:cViewPr varScale="1">
        <p:scale>
          <a:sx n="95" d="100"/>
          <a:sy n="95" d="100"/>
        </p:scale>
        <p:origin x="33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00C7907-F05F-4FDD-A75A-C855FA15D4C2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83132DA-A7D9-4BEE-8776-E05A7AA92D8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735080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C7907-F05F-4FDD-A75A-C855FA15D4C2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132DA-A7D9-4BEE-8776-E05A7AA92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034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C7907-F05F-4FDD-A75A-C855FA15D4C2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132DA-A7D9-4BEE-8776-E05A7AA92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46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C7907-F05F-4FDD-A75A-C855FA15D4C2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132DA-A7D9-4BEE-8776-E05A7AA92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54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00C7907-F05F-4FDD-A75A-C855FA15D4C2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83132DA-A7D9-4BEE-8776-E05A7AA92D8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355617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C7907-F05F-4FDD-A75A-C855FA15D4C2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132DA-A7D9-4BEE-8776-E05A7AA92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834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C7907-F05F-4FDD-A75A-C855FA15D4C2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132DA-A7D9-4BEE-8776-E05A7AA92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908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C7907-F05F-4FDD-A75A-C855FA15D4C2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132DA-A7D9-4BEE-8776-E05A7AA92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13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C7907-F05F-4FDD-A75A-C855FA15D4C2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132DA-A7D9-4BEE-8776-E05A7AA92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30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00C7907-F05F-4FDD-A75A-C855FA15D4C2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83132DA-A7D9-4BEE-8776-E05A7AA92D8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60384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00C7907-F05F-4FDD-A75A-C855FA15D4C2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83132DA-A7D9-4BEE-8776-E05A7AA92D8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82985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000C7907-F05F-4FDD-A75A-C855FA15D4C2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C83132DA-A7D9-4BEE-8776-E05A7AA92D8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66848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2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3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4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5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6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image" Target="../media/image7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image" Target="../media/image8.tm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image" Target="../media/image9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.png"/><Relationship Id="rId4" Type="http://schemas.openxmlformats.org/officeDocument/2006/relationships/image" Target="../media/image10.t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1.png"/><Relationship Id="rId4" Type="http://schemas.openxmlformats.org/officeDocument/2006/relationships/image" Target="../media/image11.tm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1.png"/><Relationship Id="rId4" Type="http://schemas.openxmlformats.org/officeDocument/2006/relationships/hyperlink" Target="mailto:vpreikst@oswego.edu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DA417-E4A0-46F5-94D3-D23112D37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0941" y="1122363"/>
            <a:ext cx="9144000" cy="2387600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Biomedical and Health Informatics Project: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Searching for Pathology with Metabolomics using Machine Learning with Bayesian Networks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50D04F-C8CB-46FD-A9BD-2193B069F5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Author: Vincent Preikstas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Advisor: Dr. Isabelle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Bichindaritz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6/22/2021</a:t>
            </a:r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7DBBF0C-8439-4E7D-9A19-52964ED540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73320" y="543083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98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4C637A17-EE19-4C82-926D-335C957D1A0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75" y="987991"/>
            <a:ext cx="6900380" cy="4882018"/>
          </a:xfrm>
          <a:prstGeom prst="rect">
            <a:avLst/>
          </a:prstGeom>
        </p:spPr>
      </p:pic>
      <p:sp>
        <p:nvSpPr>
          <p:cNvPr id="15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5867B2-B027-4972-B801-9F8A0226C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cap="all"/>
              <a:t>Example GUI for Discretizing Data in Genie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C71729A-54DF-487F-B62F-76F6ECE7F0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69862" y="536063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22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A074755A-3A81-4A05-8ADB-CA6E75FDB1E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16" y="640080"/>
            <a:ext cx="6030097" cy="5577840"/>
          </a:xfrm>
          <a:prstGeom prst="rect">
            <a:avLst/>
          </a:prstGeom>
        </p:spPr>
      </p:pic>
      <p:sp>
        <p:nvSpPr>
          <p:cNvPr id="15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B5F660-3A41-4924-8CB6-6281CE709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cap="all"/>
              <a:t>Example Cleaned Data Column in Excell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641351C-19A6-41F7-BDA1-C5E24CA595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89468" y="548454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399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B294F-B310-444C-86EE-BC88126B0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Methods (Second Goal) Part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369B1-A306-4AF7-AE83-0B28A0686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Bayesian Search algorithm was used to do learning with default parameters in Genie</a:t>
            </a:r>
          </a:p>
          <a:p>
            <a:r>
              <a:rPr lang="en-US" sz="3600" dirty="0"/>
              <a:t>Temporal Tier were created to mimic prior knowledge and enforce directionality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1AE93C7-89AD-4FCC-A1E4-F30D8DD636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71313" y="5562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62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8B6A439-2570-44FF-BDE6-2E2AA8D62DD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20" y="640080"/>
            <a:ext cx="5061890" cy="5577840"/>
          </a:xfrm>
          <a:prstGeom prst="rect">
            <a:avLst/>
          </a:prstGeom>
        </p:spPr>
      </p:pic>
      <p:sp>
        <p:nvSpPr>
          <p:cNvPr id="15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41D42F-4373-4E0C-BCDF-EB13B5DDF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cap="all"/>
              <a:t>Bayesian Search Settings Used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94CE076-E62F-4478-86A0-BC5DFF5F63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52989" y="532518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40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9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48F80EBB-E6C7-45E0-86B3-1853C7CACF3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271" y="640080"/>
            <a:ext cx="4936388" cy="5577840"/>
          </a:xfrm>
          <a:prstGeom prst="rect">
            <a:avLst/>
          </a:prstGeom>
        </p:spPr>
      </p:pic>
      <p:sp>
        <p:nvSpPr>
          <p:cNvPr id="15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1F27D3-71F6-45E5-9502-51C823B30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cap="all"/>
              <a:t>Temporal Tiers Created (Approximately the same for each Metal set)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03EC238-AC45-4ED4-BA90-14C07F2798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66127" y="554307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721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7DD7E-1A7B-410A-AFCC-F655CA0CE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EC47F-AFAC-4EC4-8DB1-08989ADC4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The lists created of correlated variables from Jessica’s work can be found in the project report</a:t>
            </a:r>
          </a:p>
          <a:p>
            <a:r>
              <a:rPr lang="en-US" sz="3600" dirty="0"/>
              <a:t>Three networks were created, one each for cadmium, lead and mercury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EBE045A-931D-485D-ABF4-8D197033BD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00491" y="5562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24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DC1852E-9CE6-42C1-B90B-185A0C5898F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75" y="1790159"/>
            <a:ext cx="6900380" cy="3277681"/>
          </a:xfrm>
          <a:prstGeom prst="rect">
            <a:avLst/>
          </a:prstGeom>
        </p:spPr>
      </p:pic>
      <p:sp>
        <p:nvSpPr>
          <p:cNvPr id="26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E881A3-1DA7-4912-8222-E32804C86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cap="all"/>
              <a:t>Lead Network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C09DCA3-FA98-4A47-BA8F-C9E7E03BE4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89468" y="548454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09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912491C-35BE-4D74-A2EC-863E0FAF2D8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75" y="1496894"/>
            <a:ext cx="6900380" cy="3864212"/>
          </a:xfrm>
          <a:prstGeom prst="rect">
            <a:avLst/>
          </a:prstGeom>
        </p:spPr>
      </p:pic>
      <p:sp>
        <p:nvSpPr>
          <p:cNvPr id="15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CC8A66-8D05-4CC2-83D9-D8C8F0109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cap="all"/>
              <a:t>Lead Network Local Cluster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E147DFD-AE61-4C04-A521-8884251AF9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74662" y="538716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454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7B318-C8F7-4B22-B691-AAD2AA661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 Network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7DA74-454F-4227-991A-2D53A14D6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Lead had direct connections with four different metabolites: </a:t>
            </a:r>
            <a:r>
              <a:rPr lang="en-US" sz="3200" dirty="0" err="1"/>
              <a:t>TCmgdl</a:t>
            </a:r>
            <a:r>
              <a:rPr lang="en-US" sz="3200" dirty="0"/>
              <a:t>, </a:t>
            </a:r>
            <a:r>
              <a:rPr lang="en-US" sz="3200" dirty="0" err="1"/>
              <a:t>Palmiticacid</a:t>
            </a:r>
            <a:r>
              <a:rPr lang="en-US" sz="3200" dirty="0"/>
              <a:t>, </a:t>
            </a:r>
            <a:r>
              <a:rPr lang="en-US" sz="3200" dirty="0" err="1"/>
              <a:t>ATPResults</a:t>
            </a:r>
            <a:r>
              <a:rPr lang="en-US" sz="3200" dirty="0"/>
              <a:t> and Cortisone</a:t>
            </a:r>
          </a:p>
          <a:p>
            <a:r>
              <a:rPr lang="en-US" sz="3200" dirty="0"/>
              <a:t>Of Interest: ATP Results predictive of </a:t>
            </a:r>
            <a:r>
              <a:rPr lang="en-US" sz="3200" dirty="0" err="1"/>
              <a:t>N_Disorder</a:t>
            </a:r>
            <a:r>
              <a:rPr lang="en-US" sz="3200" dirty="0"/>
              <a:t>, </a:t>
            </a:r>
            <a:r>
              <a:rPr lang="en-US" sz="3200" dirty="0" err="1"/>
              <a:t>Csdef</a:t>
            </a:r>
            <a:r>
              <a:rPr lang="en-US" sz="3200" dirty="0"/>
              <a:t> and </a:t>
            </a:r>
            <a:r>
              <a:rPr lang="en-US" sz="3200" dirty="0" err="1"/>
              <a:t>RVDiasDimen</a:t>
            </a:r>
            <a:r>
              <a:rPr lang="en-US" sz="3200" dirty="0"/>
              <a:t>. @11Deoxycortisol predicts cortisone as well as </a:t>
            </a:r>
            <a:r>
              <a:rPr lang="en-US" sz="3200" dirty="0" err="1"/>
              <a:t>N_Disorder</a:t>
            </a:r>
            <a:r>
              <a:rPr lang="en-US" sz="3200" dirty="0"/>
              <a:t>. </a:t>
            </a:r>
            <a:r>
              <a:rPr lang="en-US" sz="3200" dirty="0" err="1"/>
              <a:t>Rawbmi</a:t>
            </a:r>
            <a:r>
              <a:rPr lang="en-US" sz="3200" dirty="0"/>
              <a:t> predicts </a:t>
            </a:r>
            <a:r>
              <a:rPr lang="en-US" sz="3200" dirty="0" err="1"/>
              <a:t>TCmgdltotal</a:t>
            </a:r>
            <a:endParaRPr lang="en-US" sz="3200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E07ACEF-1AB0-4647-AE68-ADC8A4B5EB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70347" y="54855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0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70F847DA-2CDF-4A0E-8206-B7C0288BDE0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75" y="1436515"/>
            <a:ext cx="6900380" cy="3984969"/>
          </a:xfrm>
          <a:prstGeom prst="rect">
            <a:avLst/>
          </a:prstGeom>
        </p:spPr>
      </p:pic>
      <p:sp>
        <p:nvSpPr>
          <p:cNvPr id="15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5FD948-35D5-4672-9B9B-FC5FD6ACB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cap="all"/>
              <a:t>Mercury Network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9C3EE2E-F800-48F8-9E62-97163D8703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69862" y="528173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88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AF056-F9AF-43B7-9D86-9863F7B44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AACB5-4E30-46E5-AB01-51BF9793E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Studied computer science at SUNY Oswego as an undergraduate	</a:t>
            </a:r>
          </a:p>
          <a:p>
            <a:r>
              <a:rPr lang="en-US" sz="3600" dirty="0"/>
              <a:t>Part of the HCI graduate program at SUNY Oswego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9F73571-F19B-4C11-9106-BB69A30A4F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35662" y="5562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738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2B225ED6-5A41-4B07-8102-A004CA52AE1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75" y="1841912"/>
            <a:ext cx="6900380" cy="3174175"/>
          </a:xfrm>
          <a:prstGeom prst="rect">
            <a:avLst/>
          </a:prstGeom>
        </p:spPr>
      </p:pic>
      <p:sp>
        <p:nvSpPr>
          <p:cNvPr id="15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CC8D40-3D77-4243-9062-A13129D38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cap="all"/>
              <a:t>Mercury Network Local Cluster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397D3D5-9085-44E6-A4C5-EF3F2E1008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74662" y="556167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840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DF87B-1E1B-4CF7-BEDF-1D2FED2C5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Mercury Network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D58FA-77C2-408E-BF85-0321F5744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Mercury linked to metabolite Creatine and health measure </a:t>
            </a:r>
            <a:r>
              <a:rPr lang="en-US" sz="2800" dirty="0" err="1"/>
              <a:t>AoAnnDiam</a:t>
            </a:r>
            <a:endParaRPr lang="en-US" sz="2800" dirty="0"/>
          </a:p>
          <a:p>
            <a:r>
              <a:rPr lang="en-US" sz="2800" dirty="0"/>
              <a:t>Of Interest: Mercury predicting </a:t>
            </a:r>
            <a:r>
              <a:rPr lang="en-US" sz="2800" dirty="0" err="1"/>
              <a:t>AoAnnDiam</a:t>
            </a:r>
            <a:r>
              <a:rPr lang="en-US" sz="2800" dirty="0"/>
              <a:t> and several metabolites also predicting </a:t>
            </a:r>
            <a:r>
              <a:rPr lang="en-US" sz="2800" dirty="0" err="1"/>
              <a:t>AoAnnDiam</a:t>
            </a:r>
            <a:r>
              <a:rPr lang="en-US" sz="2800" dirty="0"/>
              <a:t>. SMK1 predicting </a:t>
            </a:r>
            <a:r>
              <a:rPr lang="en-US" sz="2800" dirty="0" err="1"/>
              <a:t>AoAnnDiam</a:t>
            </a:r>
            <a:r>
              <a:rPr lang="en-US" sz="2800" dirty="0"/>
              <a:t>. Mercury predictive of Creatine with several other metabolites also predictive of Creatine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2A3C7D5-2BE1-4642-B6DD-3893BE6D42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30638" y="548514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85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56986D9-28E7-4996-83F0-675A999C5B5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75" y="1255380"/>
            <a:ext cx="6900380" cy="4347239"/>
          </a:xfrm>
          <a:prstGeom prst="rect">
            <a:avLst/>
          </a:prstGeom>
        </p:spPr>
      </p:pic>
      <p:sp>
        <p:nvSpPr>
          <p:cNvPr id="15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33B072-797F-43DD-86DB-3251D572A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cap="all"/>
              <a:t>Cadmium Network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BB768A3-ABB5-4CA9-9AFE-EF32B07AAD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89468" y="548454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12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C207F19-971D-4E1F-821F-572DAB70CC2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75" y="1609024"/>
            <a:ext cx="6900380" cy="3639951"/>
          </a:xfrm>
          <a:prstGeom prst="rect">
            <a:avLst/>
          </a:prstGeom>
        </p:spPr>
      </p:pic>
      <p:sp>
        <p:nvSpPr>
          <p:cNvPr id="15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FD6771-B881-4DF2-AF35-21F7BD393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cap="all"/>
              <a:t>Cadmium Network Local Cluster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1AF2331-35E6-4F89-9055-6E2BE7C604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89468" y="554307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435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98936-BAF8-4DEA-867E-ADCFF6623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Cadmium Network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05200-E9E5-41D7-9B3C-01E1734CB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Cadmium predictive of metabolites Methionine and </a:t>
            </a:r>
            <a:r>
              <a:rPr lang="en-US" sz="3200" dirty="0" err="1"/>
              <a:t>SUCResults</a:t>
            </a:r>
            <a:r>
              <a:rPr lang="en-US" sz="3200" dirty="0"/>
              <a:t> and health measures </a:t>
            </a:r>
            <a:r>
              <a:rPr lang="en-US" sz="3200" dirty="0" err="1"/>
              <a:t>mrhr</a:t>
            </a:r>
            <a:r>
              <a:rPr lang="en-US" sz="3200" dirty="0"/>
              <a:t> and </a:t>
            </a:r>
            <a:r>
              <a:rPr lang="en-US" sz="3200" dirty="0" err="1"/>
              <a:t>dfninetpre</a:t>
            </a:r>
            <a:endParaRPr lang="en-US" sz="3200" dirty="0"/>
          </a:p>
          <a:p>
            <a:r>
              <a:rPr lang="en-US" sz="3200" dirty="0"/>
              <a:t>Of Interest: Cadmium predicts both </a:t>
            </a:r>
            <a:r>
              <a:rPr lang="en-US" sz="3200" dirty="0" err="1"/>
              <a:t>mrhr</a:t>
            </a:r>
            <a:r>
              <a:rPr lang="en-US" sz="3200" dirty="0"/>
              <a:t> and Methionine while Methionine predicts </a:t>
            </a:r>
            <a:r>
              <a:rPr lang="en-US" sz="3200" dirty="0" err="1"/>
              <a:t>mrhr</a:t>
            </a:r>
            <a:r>
              <a:rPr lang="en-US" sz="3200" dirty="0"/>
              <a:t>. Cadmium predicts </a:t>
            </a:r>
            <a:r>
              <a:rPr lang="en-US" sz="3200" dirty="0" err="1"/>
              <a:t>dfninetpr</a:t>
            </a:r>
            <a:r>
              <a:rPr lang="en-US" sz="3200" dirty="0"/>
              <a:t> which predicts </a:t>
            </a:r>
            <a:r>
              <a:rPr lang="en-US" sz="3200" dirty="0" err="1"/>
              <a:t>dfninemap</a:t>
            </a:r>
            <a:endParaRPr lang="en-US" sz="3200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55EE71B-0CBF-4760-BC00-B2B696E515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98818" y="554543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8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3A1E2-EE41-4778-A211-CC8349518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30CC9-FFC5-4463-AAC8-C1A23AF62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Only a few examples of interesting connections were given so far, many more warrant interest in the networks shown</a:t>
            </a:r>
          </a:p>
          <a:p>
            <a:r>
              <a:rPr lang="en-US" sz="2800" dirty="0"/>
              <a:t>Any connection showing a chain between health measures, metals and metabolites could be indicative of an interesting relationship</a:t>
            </a:r>
          </a:p>
          <a:p>
            <a:r>
              <a:rPr lang="en-US" sz="2800" dirty="0"/>
              <a:t>Further refinement of prior knowledge could also yield different or interesting networks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1977D93-510E-4D40-AAC7-CCEF4E870F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31121" y="560530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59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D8B28-5303-4F72-B391-7EF3549B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41AE7-CA7B-4437-82F7-E9D6557CC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Several connections were identified using the Bayesian Network that warrant further inquiry</a:t>
            </a:r>
          </a:p>
          <a:p>
            <a:r>
              <a:rPr lang="en-US" sz="2800" dirty="0"/>
              <a:t>Using different data preprocessing may help yield other interesting results</a:t>
            </a:r>
          </a:p>
          <a:p>
            <a:r>
              <a:rPr lang="en-US" sz="2800" dirty="0"/>
              <a:t>Refining the data and dataset for future Bayesian Network creation could bear fruit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F693C20-2EC1-425A-AC5D-3F58291123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51219" y="554166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93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B91B0-8EC7-40B7-A197-3323CB54C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Listening!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95E56-A818-4323-880D-F4939997B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If you have any question about the project please feel free to email me at </a:t>
            </a:r>
            <a:r>
              <a:rPr lang="en-US" sz="2800" dirty="0">
                <a:hlinkClick r:id="rId4"/>
              </a:rPr>
              <a:t>vpreikst@oswego.edu</a:t>
            </a:r>
            <a:r>
              <a:rPr lang="en-US" sz="2800" dirty="0"/>
              <a:t> 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6BBDF84-FA9F-4C1E-A460-209656A86C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31605" y="5562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1CEB9-E255-4DAF-95F8-9EC62C005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 Cited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49E8C-7091-4A75-8CC5-5801117CF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Birdsall, R., Kiley, M., Segu, Z., Palmer, C., Madera, M., Gump, B., </a:t>
            </a:r>
            <a:r>
              <a:rPr lang="en-US" dirty="0" err="1"/>
              <a:t>MacKenzie</a:t>
            </a:r>
            <a:r>
              <a:rPr lang="en-US" dirty="0"/>
              <a:t>, J., Parsons, P., </a:t>
            </a:r>
            <a:r>
              <a:rPr lang="en-US" dirty="0" err="1"/>
              <a:t>Mechref</a:t>
            </a:r>
            <a:r>
              <a:rPr lang="en-US" dirty="0"/>
              <a:t>, Y., Novotny, M., </a:t>
            </a:r>
            <a:r>
              <a:rPr lang="en-US" dirty="0" err="1"/>
              <a:t>Bendinskas</a:t>
            </a:r>
            <a:r>
              <a:rPr lang="en-US" dirty="0"/>
              <a:t>, K. (2010). Effects of lead and Mercury on the Blood Proteome of Children. Journal of Proteome Research, 4443-4453.</a:t>
            </a:r>
          </a:p>
          <a:p>
            <a:pPr marL="0" indent="0">
              <a:buNone/>
            </a:pPr>
            <a:r>
              <a:rPr lang="en-US" dirty="0"/>
              <a:t>Lead Levels Linked to Blood Pressure. (2003, March 25). Retrieved from https://www.webmd.com/hypertension-high-blood-pressure/news/20030325/lead-levels-linked-to-blood-pressure# </a:t>
            </a:r>
          </a:p>
          <a:p>
            <a:pPr marL="0" indent="0">
              <a:buNone/>
            </a:pPr>
            <a:r>
              <a:rPr lang="en-US" dirty="0"/>
              <a:t>Chirinos, J., Akers, S., Trieu, L., </a:t>
            </a:r>
            <a:r>
              <a:rPr lang="en-US" dirty="0" err="1"/>
              <a:t>Ischiropoulos</a:t>
            </a:r>
            <a:r>
              <a:rPr lang="en-US" dirty="0"/>
              <a:t>, H. (2016). Heart Failure, Left Ventricular Remodeling, and Circulating Nitric Oxide Metabolites. Journal of the American Heart Association, 5(10). </a:t>
            </a:r>
            <a:r>
              <a:rPr lang="en-US" dirty="0" err="1"/>
              <a:t>doi:https</a:t>
            </a:r>
            <a:r>
              <a:rPr lang="en-US" dirty="0"/>
              <a:t>://</a:t>
            </a:r>
            <a:r>
              <a:rPr lang="en-US" dirty="0" err="1"/>
              <a:t>doi</a:t>
            </a:r>
            <a:r>
              <a:rPr lang="en-US" dirty="0"/>
              <a:t>/10.1161/JAHA.116.004133 </a:t>
            </a:r>
          </a:p>
          <a:p>
            <a:pPr marL="0" indent="0">
              <a:buNone/>
            </a:pPr>
            <a:r>
              <a:rPr lang="en-US" dirty="0"/>
              <a:t>Brownlee, J. (2019, October 11). A gentle introduction to </a:t>
            </a:r>
            <a:r>
              <a:rPr lang="en-US" dirty="0" err="1"/>
              <a:t>bayesian</a:t>
            </a:r>
            <a:r>
              <a:rPr lang="en-US" dirty="0"/>
              <a:t> belief networks. Retrieved February 07, 2021, from https://machinelearningmastery.com/introduction-to-bayesian-belief-networks/ </a:t>
            </a:r>
          </a:p>
          <a:p>
            <a:pPr marL="0" indent="0">
              <a:buNone/>
            </a:pPr>
            <a:r>
              <a:rPr lang="en-US" dirty="0" err="1"/>
              <a:t>Kraisangka</a:t>
            </a:r>
            <a:r>
              <a:rPr lang="en-US" dirty="0"/>
              <a:t>, </a:t>
            </a:r>
            <a:r>
              <a:rPr lang="en-US" dirty="0" err="1"/>
              <a:t>Jidapa</a:t>
            </a:r>
            <a:r>
              <a:rPr lang="en-US" dirty="0"/>
              <a:t> &amp; </a:t>
            </a:r>
            <a:r>
              <a:rPr lang="en-US" dirty="0" err="1"/>
              <a:t>Druzdzel</a:t>
            </a:r>
            <a:r>
              <a:rPr lang="en-US" dirty="0"/>
              <a:t>, Marek. (2014). Discrete Bayesian Network Interpretation of the Cox's Proportional Hazard Model. LNCS. 8754. 10.1007/978-3-319-11433-0_16.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347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A33E3-52EE-493A-B3B8-B128D9721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C5EDD-2218-4C21-9DA8-5B2367634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Studying Cadmium, Lead and Mercury</a:t>
            </a:r>
          </a:p>
          <a:p>
            <a:r>
              <a:rPr lang="en-US" dirty="0"/>
              <a:t>Dataset from Syracuse with 299 child subjects with rich health data</a:t>
            </a:r>
          </a:p>
          <a:p>
            <a:r>
              <a:rPr lang="en-US" dirty="0"/>
              <a:t>Working off previous statistical analysis done by a prior graduate student</a:t>
            </a:r>
          </a:p>
          <a:p>
            <a:r>
              <a:rPr lang="en-US" dirty="0"/>
              <a:t>Used Bayesian Belief Networks to show connections between metals, metabolites, health measures and confounding factors</a:t>
            </a:r>
          </a:p>
          <a:p>
            <a:r>
              <a:rPr lang="en-US" dirty="0"/>
              <a:t>One network was learned from the data for each metal using Bayesian Search Algorithm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F0B7F3C-6138-4704-BDD7-1403A42B37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11507" y="53721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79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76067-B3E5-477B-BC17-820ECAEF7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D55E6-3E65-47CF-8458-F784682E3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Heavy metal toxicity is a widely studied topic</a:t>
            </a:r>
          </a:p>
          <a:p>
            <a:r>
              <a:rPr lang="en-US" sz="2800" dirty="0"/>
              <a:t>Lead, Mercury and Cadmium presence in blood known to negatively impact health</a:t>
            </a:r>
          </a:p>
          <a:p>
            <a:r>
              <a:rPr lang="en-US" sz="2800" dirty="0"/>
              <a:t>Linking different diseases to heavy metals is one thing, finding more nuanced interplay between the metals, other factors and disease is worth looking into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C54FA9A-7357-44CA-BEED-9FF7525CC2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90927" y="559567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69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01309-49E5-4523-A5FC-5D03FD468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info and Significance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402A3-634D-461B-A66B-093D87BB4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Robert Birdsall study covering effects of lead and mercury on the blood proteome of children (2010)</a:t>
            </a:r>
          </a:p>
          <a:p>
            <a:r>
              <a:rPr lang="en-US" sz="2800" dirty="0"/>
              <a:t>Posts on Web MD showing the increased risk with lead exposure for post menopausal women</a:t>
            </a:r>
          </a:p>
          <a:p>
            <a:r>
              <a:rPr lang="en-US" sz="2800" dirty="0"/>
              <a:t>Several other papers (please see works cited section for the full list)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92719E7-D807-4EED-9D4E-4D8BC25BF1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91411" y="53721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86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0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49C7C-CFB5-49EB-8E0C-D971C2644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F6A02-16D3-48A5-91F4-920AB9113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Two main objectives</a:t>
            </a:r>
          </a:p>
          <a:p>
            <a:r>
              <a:rPr lang="en-US" sz="2800" dirty="0"/>
              <a:t>One: Summarize Jessica’s findings</a:t>
            </a:r>
          </a:p>
          <a:p>
            <a:r>
              <a:rPr lang="en-US" sz="2800" dirty="0"/>
              <a:t>Two: Use machine learning with Bayesian Networks to find interesting relationships between metabolites, confounding factors, health measures and metabolites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E6F90E2-FC69-45DF-84C8-5C3E6B3251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20105" y="5562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2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49816-38C7-4C7C-8BD6-D243B8070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Methods (First Goal)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66E69-A015-494F-8229-E0C61EFEA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Jessica’s report and final document analysisResultsFinalV5(1).docx was downloaded from a google drive called Metabolomic which contained various files pertaining to the dataset</a:t>
            </a:r>
          </a:p>
          <a:p>
            <a:r>
              <a:rPr lang="en-US" sz="2800" dirty="0"/>
              <a:t>The document was reviewed and all significant findings were reported in this capstone project’s final report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AD896BD-69E6-4DC8-A97A-67D7ACC3AA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30637" y="5562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468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789CD-2F34-4170-B477-2C73F867B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Methods (Second Goal)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B5A68-E891-462C-A475-8DA6AD9E8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Cleaned and normalized the data using Excel was used along with Genie software</a:t>
            </a:r>
          </a:p>
          <a:p>
            <a:r>
              <a:rPr lang="en-US" sz="2800" dirty="0"/>
              <a:t>Jessica’s work was used to guide creation of learning data sets</a:t>
            </a:r>
          </a:p>
          <a:p>
            <a:r>
              <a:rPr lang="en-US" sz="2800" dirty="0"/>
              <a:t>Academic version of Genie tool was used from </a:t>
            </a:r>
            <a:r>
              <a:rPr lang="en-US" sz="2800" dirty="0" err="1"/>
              <a:t>BayesFusion</a:t>
            </a:r>
            <a:r>
              <a:rPr lang="en-US" sz="2800" dirty="0"/>
              <a:t> LLC and significant time was invested learning the software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A67E958-94E7-4960-A949-7F128B5C63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50251" y="5257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7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7B794-4AFA-41DD-87CE-E96EC7C9D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Methods (Second Goal)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B7A08-5CC1-4237-86D9-064F8B745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Normalization of data involved deletion, insertion and binning</a:t>
            </a:r>
          </a:p>
          <a:p>
            <a:r>
              <a:rPr lang="en-US" sz="3200" dirty="0"/>
              <a:t>Data needed to be discretized for the algorithm</a:t>
            </a:r>
          </a:p>
          <a:p>
            <a:r>
              <a:rPr lang="en-US" sz="3200" dirty="0"/>
              <a:t>Genie has several powerful features for data preprocessing and discretization</a:t>
            </a:r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EA28EE0-E486-4DA1-9411-69AC34C2BA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31121" y="55550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82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6737</TotalTime>
  <Words>932</Words>
  <Application>Microsoft Office PowerPoint</Application>
  <PresentationFormat>Widescreen</PresentationFormat>
  <Paragraphs>77</Paragraphs>
  <Slides>28</Slides>
  <Notes>0</Notes>
  <HiddenSlides>0</HiddenSlides>
  <MMClips>27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Calibri</vt:lpstr>
      <vt:lpstr>Franklin Gothic Book</vt:lpstr>
      <vt:lpstr>Crop</vt:lpstr>
      <vt:lpstr>Biomedical and Health Informatics Project: Searching for Pathology with Metabolomics using Machine Learning with Bayesian Networks </vt:lpstr>
      <vt:lpstr>About Me</vt:lpstr>
      <vt:lpstr>Abstract</vt:lpstr>
      <vt:lpstr>Introduction</vt:lpstr>
      <vt:lpstr>Background info and Significance</vt:lpstr>
      <vt:lpstr>Project Aims</vt:lpstr>
      <vt:lpstr>Project Methods (First Goal)</vt:lpstr>
      <vt:lpstr>Project Methods (Second Goal) Part 1</vt:lpstr>
      <vt:lpstr>Project Methods (Second Goal) Part 2</vt:lpstr>
      <vt:lpstr>Example GUI for Discretizing Data in Genie</vt:lpstr>
      <vt:lpstr>Example Cleaned Data Column in Excell</vt:lpstr>
      <vt:lpstr>Project Methods (Second Goal) Part 3</vt:lpstr>
      <vt:lpstr>Bayesian Search Settings Used</vt:lpstr>
      <vt:lpstr>Temporal Tiers Created (Approximately the same for each Metal set)</vt:lpstr>
      <vt:lpstr>Results</vt:lpstr>
      <vt:lpstr>Lead Network</vt:lpstr>
      <vt:lpstr>Lead Network Local Cluster</vt:lpstr>
      <vt:lpstr>Lead Network Results</vt:lpstr>
      <vt:lpstr>Mercury Network</vt:lpstr>
      <vt:lpstr>Mercury Network Local Cluster</vt:lpstr>
      <vt:lpstr>Mercury Network Results</vt:lpstr>
      <vt:lpstr>Cadmium Network</vt:lpstr>
      <vt:lpstr>Cadmium Network Local Cluster</vt:lpstr>
      <vt:lpstr>Cadmium Network Results</vt:lpstr>
      <vt:lpstr>Discussion</vt:lpstr>
      <vt:lpstr>Closing Thoughts</vt:lpstr>
      <vt:lpstr>Thanks for Listening!</vt:lpstr>
      <vt:lpstr>Works Cited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Vincent Preikstas</dc:creator>
  <cp:lastModifiedBy>Vincent Preikstas</cp:lastModifiedBy>
  <cp:revision>20</cp:revision>
  <dcterms:created xsi:type="dcterms:W3CDTF">2021-07-02T01:45:59Z</dcterms:created>
  <dcterms:modified xsi:type="dcterms:W3CDTF">2021-07-07T15:41:39Z</dcterms:modified>
</cp:coreProperties>
</file>